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82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5" r:id="rId13"/>
    <p:sldId id="29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6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88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7442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064735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3754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50398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82023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98317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952044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45915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8" name="Picture 7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0DCF8208-9FCC-4032-A389-294EFE2CC8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977" y="-67552"/>
            <a:ext cx="1383323" cy="138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997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7633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68335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08755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A39011-DB02-43AB-B622-56FFC65BF5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3498" y="74295"/>
            <a:ext cx="1423035" cy="142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32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35081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072500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58747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53152-5DF5-4979-A537-0FE8AB80BD2D}" type="datetimeFigureOut">
              <a:rPr lang="fi-FI" smtClean="0"/>
              <a:t>21.10.2021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DF701AB-44FA-43EF-8450-5FF21BF3A8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011896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4396577-12B3-4832-80D2-C0C8812DA2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i-FI" sz="4400" dirty="0" err="1"/>
              <a:t>Rocker</a:t>
            </a:r>
            <a:r>
              <a:rPr lang="fi-FI" sz="4400" dirty="0"/>
              <a:t> </a:t>
            </a:r>
            <a:r>
              <a:rPr lang="fi-FI" sz="4400" dirty="0" err="1"/>
              <a:t>Timesheet</a:t>
            </a:r>
            <a:endParaRPr lang="en-US" sz="4400" dirty="0"/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49F049E8-602E-4363-A40A-655E1B478F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i-FI" sz="6000" dirty="0"/>
              <a:t>User Guide</a:t>
            </a:r>
          </a:p>
          <a:p>
            <a:r>
              <a:rPr lang="fi-FI" sz="2600" dirty="0" err="1"/>
              <a:t>Odoo</a:t>
            </a:r>
            <a:r>
              <a:rPr lang="fi-FI" sz="2600" dirty="0"/>
              <a:t> version 15</a:t>
            </a:r>
            <a:endParaRPr lang="en-US" sz="2600" dirty="0"/>
          </a:p>
        </p:txBody>
      </p:sp>
      <p:pic>
        <p:nvPicPr>
          <p:cNvPr id="8" name="Picture 7" descr="A picture containing arrow&#10;&#10;Description automatically generated">
            <a:extLst>
              <a:ext uri="{FF2B5EF4-FFF2-40B4-BE49-F238E27FC236}">
                <a16:creationId xmlns:a16="http://schemas.microsoft.com/office/drawing/2014/main" id="{7E9623A5-A694-4D16-B49B-6ECE164273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3997" y="707780"/>
            <a:ext cx="2899996" cy="289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02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7411D-CE2F-407F-830E-775D0063E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984" y="1156775"/>
            <a:ext cx="9420958" cy="39457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8BF2D1-9590-437D-B712-82DE6A90F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3047753"/>
            <a:ext cx="6354233" cy="34304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/>
              <a:t>Project/</a:t>
            </a:r>
            <a:r>
              <a:rPr lang="fi-FI" dirty="0" err="1"/>
              <a:t>Task</a:t>
            </a:r>
            <a:r>
              <a:rPr lang="fi-FI" dirty="0"/>
              <a:t> </a:t>
            </a:r>
            <a:r>
              <a:rPr lang="fi-FI" dirty="0" err="1"/>
              <a:t>visibility</a:t>
            </a:r>
            <a:endParaRPr lang="en-US" dirty="0"/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C0FC978A-94F4-4865-B7BA-2F6B9C37E643}"/>
              </a:ext>
            </a:extLst>
          </p:cNvPr>
          <p:cNvSpPr/>
          <p:nvPr/>
        </p:nvSpPr>
        <p:spPr>
          <a:xfrm flipH="1">
            <a:off x="10221530" y="3915706"/>
            <a:ext cx="902899" cy="847264"/>
          </a:xfrm>
          <a:prstGeom prst="borderCallout1">
            <a:avLst>
              <a:gd name="adj1" fmla="val 110421"/>
              <a:gd name="adj2" fmla="val 50001"/>
              <a:gd name="adj3" fmla="val 194344"/>
              <a:gd name="adj4" fmla="val 22427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Project Members</a:t>
            </a:r>
          </a:p>
        </p:txBody>
      </p:sp>
      <p:sp>
        <p:nvSpPr>
          <p:cNvPr id="11" name="Callout: Line 10">
            <a:extLst>
              <a:ext uri="{FF2B5EF4-FFF2-40B4-BE49-F238E27FC236}">
                <a16:creationId xmlns:a16="http://schemas.microsoft.com/office/drawing/2014/main" id="{FA0FE381-4324-4351-A937-ECCE778A9F02}"/>
              </a:ext>
            </a:extLst>
          </p:cNvPr>
          <p:cNvSpPr/>
          <p:nvPr/>
        </p:nvSpPr>
        <p:spPr>
          <a:xfrm flipH="1">
            <a:off x="980517" y="4422183"/>
            <a:ext cx="1389010" cy="787259"/>
          </a:xfrm>
          <a:prstGeom prst="borderCallout1">
            <a:avLst>
              <a:gd name="adj1" fmla="val -11636"/>
              <a:gd name="adj2" fmla="val 46338"/>
              <a:gd name="adj3" fmla="val -106357"/>
              <a:gd name="adj4" fmla="val 51012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Only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projecs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where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you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are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Follower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0" name="Callout: Line 9">
            <a:extLst>
              <a:ext uri="{FF2B5EF4-FFF2-40B4-BE49-F238E27FC236}">
                <a16:creationId xmlns:a16="http://schemas.microsoft.com/office/drawing/2014/main" id="{9322A90B-E3A6-4DFB-9EF8-8405F1506086}"/>
              </a:ext>
            </a:extLst>
          </p:cNvPr>
          <p:cNvSpPr/>
          <p:nvPr/>
        </p:nvSpPr>
        <p:spPr>
          <a:xfrm flipH="1">
            <a:off x="4122466" y="1156775"/>
            <a:ext cx="1513256" cy="656249"/>
          </a:xfrm>
          <a:prstGeom prst="borderCallout1">
            <a:avLst>
              <a:gd name="adj1" fmla="val 116355"/>
              <a:gd name="adj2" fmla="val 48997"/>
              <a:gd name="adj3" fmla="val 176756"/>
              <a:gd name="adj4" fmla="val 96886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Click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Member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filter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507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448F831-6760-4D53-9CF0-5F633BA99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54" y="1540780"/>
            <a:ext cx="8194431" cy="31211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0D3DE9-5397-4DC2-A2BD-930958212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2827" y="2795828"/>
            <a:ext cx="5725978" cy="37914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/>
              <a:t>Project/</a:t>
            </a:r>
            <a:r>
              <a:rPr lang="fi-FI" dirty="0" err="1"/>
              <a:t>Task</a:t>
            </a:r>
            <a:r>
              <a:rPr lang="fi-FI" dirty="0"/>
              <a:t> </a:t>
            </a:r>
            <a:r>
              <a:rPr lang="fi-FI" dirty="0" err="1"/>
              <a:t>visibility</a:t>
            </a:r>
            <a:endParaRPr lang="en-US" dirty="0"/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C0FC978A-94F4-4865-B7BA-2F6B9C37E643}"/>
              </a:ext>
            </a:extLst>
          </p:cNvPr>
          <p:cNvSpPr/>
          <p:nvPr/>
        </p:nvSpPr>
        <p:spPr>
          <a:xfrm flipH="1">
            <a:off x="5420416" y="5317220"/>
            <a:ext cx="1187001" cy="1058280"/>
          </a:xfrm>
          <a:prstGeom prst="borderCallout1">
            <a:avLst>
              <a:gd name="adj1" fmla="val -9007"/>
              <a:gd name="adj2" fmla="val 61175"/>
              <a:gd name="adj3" fmla="val -37528"/>
              <a:gd name="adj4" fmla="val 75819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Only tasks where you are in Assigned To</a:t>
            </a:r>
          </a:p>
        </p:txBody>
      </p:sp>
      <p:sp>
        <p:nvSpPr>
          <p:cNvPr id="11" name="Callout: Line 10">
            <a:extLst>
              <a:ext uri="{FF2B5EF4-FFF2-40B4-BE49-F238E27FC236}">
                <a16:creationId xmlns:a16="http://schemas.microsoft.com/office/drawing/2014/main" id="{FA0FE381-4324-4351-A937-ECCE778A9F02}"/>
              </a:ext>
            </a:extLst>
          </p:cNvPr>
          <p:cNvSpPr/>
          <p:nvPr/>
        </p:nvSpPr>
        <p:spPr>
          <a:xfrm flipH="1">
            <a:off x="1687118" y="4721121"/>
            <a:ext cx="1389010" cy="787259"/>
          </a:xfrm>
          <a:prstGeom prst="borderCallout1">
            <a:avLst>
              <a:gd name="adj1" fmla="val -11636"/>
              <a:gd name="adj2" fmla="val 46338"/>
              <a:gd name="adj3" fmla="val -106357"/>
              <a:gd name="adj4" fmla="val 51012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>
                <a:solidFill>
                  <a:schemeClr val="tx1"/>
                </a:solidFill>
              </a:rPr>
              <a:t>Project </a:t>
            </a:r>
            <a:r>
              <a:rPr lang="fi-FI" sz="1100" dirty="0" err="1">
                <a:solidFill>
                  <a:schemeClr val="tx1"/>
                </a:solidFill>
              </a:rPr>
              <a:t>Task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assigned</a:t>
            </a:r>
            <a:r>
              <a:rPr lang="fi-FI" sz="1100" dirty="0">
                <a:solidFill>
                  <a:schemeClr val="tx1"/>
                </a:solidFill>
              </a:rPr>
              <a:t> to </a:t>
            </a:r>
            <a:r>
              <a:rPr lang="fi-FI" sz="1100" dirty="0" err="1">
                <a:solidFill>
                  <a:schemeClr val="tx1"/>
                </a:solidFill>
              </a:rPr>
              <a:t>user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0" name="Callout: Line 9">
            <a:extLst>
              <a:ext uri="{FF2B5EF4-FFF2-40B4-BE49-F238E27FC236}">
                <a16:creationId xmlns:a16="http://schemas.microsoft.com/office/drawing/2014/main" id="{9322A90B-E3A6-4DFB-9EF8-8405F1506086}"/>
              </a:ext>
            </a:extLst>
          </p:cNvPr>
          <p:cNvSpPr/>
          <p:nvPr/>
        </p:nvSpPr>
        <p:spPr>
          <a:xfrm flipH="1">
            <a:off x="8144947" y="2295225"/>
            <a:ext cx="1513256" cy="656249"/>
          </a:xfrm>
          <a:prstGeom prst="borderCallout1">
            <a:avLst>
              <a:gd name="adj1" fmla="val 116355"/>
              <a:gd name="adj2" fmla="val 48997"/>
              <a:gd name="adj3" fmla="val 202212"/>
              <a:gd name="adj4" fmla="val 86137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Click</a:t>
            </a:r>
            <a:r>
              <a:rPr lang="fi-FI" sz="1100" dirty="0">
                <a:solidFill>
                  <a:schemeClr val="tx1"/>
                </a:solidFill>
              </a:rPr>
              <a:t> My </a:t>
            </a:r>
            <a:r>
              <a:rPr lang="fi-FI" sz="1100" dirty="0" err="1">
                <a:solidFill>
                  <a:schemeClr val="tx1"/>
                </a:solidFill>
              </a:rPr>
              <a:t>filter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5804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702EFC-2D99-4116-91A8-45DC08E2B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85" y="1246722"/>
            <a:ext cx="9101799" cy="27555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 err="1"/>
              <a:t>Hr_timesheet</a:t>
            </a:r>
            <a:endParaRPr lang="en-US" dirty="0"/>
          </a:p>
        </p:txBody>
      </p:sp>
      <p:sp>
        <p:nvSpPr>
          <p:cNvPr id="11" name="Callout: Line 10">
            <a:extLst>
              <a:ext uri="{FF2B5EF4-FFF2-40B4-BE49-F238E27FC236}">
                <a16:creationId xmlns:a16="http://schemas.microsoft.com/office/drawing/2014/main" id="{FA0FE381-4324-4351-A937-ECCE778A9F02}"/>
              </a:ext>
            </a:extLst>
          </p:cNvPr>
          <p:cNvSpPr/>
          <p:nvPr/>
        </p:nvSpPr>
        <p:spPr>
          <a:xfrm flipH="1">
            <a:off x="786984" y="3719519"/>
            <a:ext cx="1403378" cy="1235668"/>
          </a:xfrm>
          <a:prstGeom prst="borderCallout1">
            <a:avLst>
              <a:gd name="adj1" fmla="val -11636"/>
              <a:gd name="adj2" fmla="val 46338"/>
              <a:gd name="adj3" fmla="val -53703"/>
              <a:gd name="adj4" fmla="val 12168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All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rows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generated</a:t>
            </a:r>
            <a:r>
              <a:rPr lang="fi-FI" sz="1100" dirty="0">
                <a:solidFill>
                  <a:schemeClr val="tx1"/>
                </a:solidFill>
              </a:rPr>
              <a:t> in </a:t>
            </a:r>
            <a:r>
              <a:rPr lang="fi-FI" sz="1100" dirty="0" err="1">
                <a:solidFill>
                  <a:schemeClr val="tx1"/>
                </a:solidFill>
              </a:rPr>
              <a:t>Rocker</a:t>
            </a:r>
            <a:r>
              <a:rPr lang="fi-FI" sz="1100" dirty="0">
                <a:solidFill>
                  <a:schemeClr val="tx1"/>
                </a:solidFill>
              </a:rPr>
              <a:t> side </a:t>
            </a:r>
            <a:r>
              <a:rPr lang="fi-FI" sz="1100" dirty="0" err="1">
                <a:solidFill>
                  <a:schemeClr val="tx1"/>
                </a:solidFill>
              </a:rPr>
              <a:t>are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visible</a:t>
            </a:r>
            <a:r>
              <a:rPr lang="fi-FI" sz="1100" dirty="0">
                <a:solidFill>
                  <a:schemeClr val="tx1"/>
                </a:solidFill>
              </a:rPr>
              <a:t> in </a:t>
            </a:r>
            <a:r>
              <a:rPr lang="fi-FI" sz="1100" dirty="0" err="1">
                <a:solidFill>
                  <a:schemeClr val="tx1"/>
                </a:solidFill>
              </a:rPr>
              <a:t>hr_timesheet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module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0" name="Callout: Line 9">
            <a:extLst>
              <a:ext uri="{FF2B5EF4-FFF2-40B4-BE49-F238E27FC236}">
                <a16:creationId xmlns:a16="http://schemas.microsoft.com/office/drawing/2014/main" id="{9322A90B-E3A6-4DFB-9EF8-8405F1506086}"/>
              </a:ext>
            </a:extLst>
          </p:cNvPr>
          <p:cNvSpPr/>
          <p:nvPr/>
        </p:nvSpPr>
        <p:spPr>
          <a:xfrm flipH="1">
            <a:off x="9652828" y="936814"/>
            <a:ext cx="1702438" cy="1195321"/>
          </a:xfrm>
          <a:prstGeom prst="borderCallout1">
            <a:avLst>
              <a:gd name="adj1" fmla="val 108999"/>
              <a:gd name="adj2" fmla="val 74045"/>
              <a:gd name="adj3" fmla="val 137115"/>
              <a:gd name="adj4" fmla="val 98015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Work_amount</a:t>
            </a:r>
            <a:r>
              <a:rPr lang="fi-FI" sz="1100" dirty="0">
                <a:solidFill>
                  <a:schemeClr val="tx1"/>
                </a:solidFill>
              </a:rPr>
              <a:t> in </a:t>
            </a:r>
            <a:r>
              <a:rPr lang="fi-FI" sz="1100" dirty="0" err="1">
                <a:solidFill>
                  <a:schemeClr val="tx1"/>
                </a:solidFill>
              </a:rPr>
              <a:t>Rocker</a:t>
            </a:r>
            <a:r>
              <a:rPr lang="fi-FI" sz="1100" dirty="0">
                <a:solidFill>
                  <a:schemeClr val="tx1"/>
                </a:solidFill>
              </a:rPr>
              <a:t> side (</a:t>
            </a:r>
            <a:r>
              <a:rPr lang="fi-FI" sz="1100" dirty="0" err="1">
                <a:solidFill>
                  <a:schemeClr val="tx1"/>
                </a:solidFill>
              </a:rPr>
              <a:t>not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duration</a:t>
            </a:r>
            <a:r>
              <a:rPr lang="fi-FI" sz="1100" dirty="0">
                <a:solidFill>
                  <a:schemeClr val="tx1"/>
                </a:solidFill>
              </a:rPr>
              <a:t>, </a:t>
            </a:r>
            <a:r>
              <a:rPr lang="fi-FI" sz="1100" dirty="0" err="1">
                <a:solidFill>
                  <a:schemeClr val="tx1"/>
                </a:solidFill>
              </a:rPr>
              <a:t>duration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contains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lunch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hours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which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are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not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payable</a:t>
            </a:r>
            <a:endParaRPr lang="en-US" sz="11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162CD6-B13E-4C54-ACAA-010B084A2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5197" y="3239814"/>
            <a:ext cx="8783603" cy="28664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2" name="Callout: Line 11">
            <a:extLst>
              <a:ext uri="{FF2B5EF4-FFF2-40B4-BE49-F238E27FC236}">
                <a16:creationId xmlns:a16="http://schemas.microsoft.com/office/drawing/2014/main" id="{12450EAC-529C-4628-9795-6B9A78090386}"/>
              </a:ext>
            </a:extLst>
          </p:cNvPr>
          <p:cNvSpPr/>
          <p:nvPr/>
        </p:nvSpPr>
        <p:spPr>
          <a:xfrm flipH="1">
            <a:off x="10025035" y="5323525"/>
            <a:ext cx="1702438" cy="1195321"/>
          </a:xfrm>
          <a:prstGeom prst="borderCallout1">
            <a:avLst>
              <a:gd name="adj1" fmla="val 53096"/>
              <a:gd name="adj2" fmla="val 109164"/>
              <a:gd name="adj3" fmla="val 12805"/>
              <a:gd name="adj4" fmla="val 203372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All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hr_timesheet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module</a:t>
            </a:r>
            <a:r>
              <a:rPr lang="fi-FI" sz="1100" dirty="0">
                <a:solidFill>
                  <a:schemeClr val="tx1"/>
                </a:solidFill>
              </a:rPr>
              <a:t> &amp; </a:t>
            </a:r>
            <a:r>
              <a:rPr lang="fi-FI" sz="1100" dirty="0" err="1">
                <a:solidFill>
                  <a:schemeClr val="tx1"/>
                </a:solidFill>
              </a:rPr>
              <a:t>project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modul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reports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are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usable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657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 err="1"/>
              <a:t>Remember</a:t>
            </a:r>
            <a:r>
              <a:rPr lang="fi-FI" dirty="0"/>
              <a:t> to </a:t>
            </a:r>
            <a:r>
              <a:rPr lang="fi-FI" dirty="0" err="1"/>
              <a:t>Click</a:t>
            </a:r>
            <a:r>
              <a:rPr lang="fi-FI" dirty="0"/>
              <a:t> </a:t>
            </a:r>
            <a:r>
              <a:rPr lang="fi-FI" b="1" dirty="0" err="1"/>
              <a:t>Donate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DB8D80-50AE-4355-A19D-2120D0699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78" y="1430122"/>
            <a:ext cx="11277868" cy="49355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386155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6F5CB2-EB6B-41AC-B038-FD83E99A1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155" y="1419500"/>
            <a:ext cx="10117667" cy="4906376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 err="1"/>
              <a:t>Rocker</a:t>
            </a:r>
            <a:r>
              <a:rPr lang="fi-FI" dirty="0"/>
              <a:t> </a:t>
            </a:r>
            <a:r>
              <a:rPr lang="fi-FI" dirty="0" err="1"/>
              <a:t>Timesheet</a:t>
            </a:r>
            <a:r>
              <a:rPr lang="fi-FI" dirty="0"/>
              <a:t> / </a:t>
            </a:r>
            <a:r>
              <a:rPr lang="fi-FI" dirty="0" err="1"/>
              <a:t>Calendar</a:t>
            </a:r>
            <a:r>
              <a:rPr lang="fi-FI" dirty="0"/>
              <a:t> </a:t>
            </a:r>
            <a:r>
              <a:rPr lang="fi-FI" dirty="0" err="1"/>
              <a:t>view</a:t>
            </a:r>
            <a:endParaRPr lang="en-US" dirty="0"/>
          </a:p>
        </p:txBody>
      </p:sp>
      <p:sp>
        <p:nvSpPr>
          <p:cNvPr id="6" name="Callout: Line 5">
            <a:extLst>
              <a:ext uri="{FF2B5EF4-FFF2-40B4-BE49-F238E27FC236}">
                <a16:creationId xmlns:a16="http://schemas.microsoft.com/office/drawing/2014/main" id="{6AC26459-AFB8-49D5-84FA-98BA7F8037CF}"/>
              </a:ext>
            </a:extLst>
          </p:cNvPr>
          <p:cNvSpPr/>
          <p:nvPr/>
        </p:nvSpPr>
        <p:spPr>
          <a:xfrm flipH="1">
            <a:off x="4176689" y="1699709"/>
            <a:ext cx="1110744" cy="386862"/>
          </a:xfrm>
          <a:prstGeom prst="borderCallout1">
            <a:avLst>
              <a:gd name="adj1" fmla="val 58636"/>
              <a:gd name="adj2" fmla="val 114637"/>
              <a:gd name="adj3" fmla="val 83531"/>
              <a:gd name="adj4" fmla="val 165407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Calendar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views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C0FC978A-94F4-4865-B7BA-2F6B9C37E643}"/>
              </a:ext>
            </a:extLst>
          </p:cNvPr>
          <p:cNvSpPr/>
          <p:nvPr/>
        </p:nvSpPr>
        <p:spPr>
          <a:xfrm flipH="1">
            <a:off x="841267" y="4551791"/>
            <a:ext cx="1110744" cy="386862"/>
          </a:xfrm>
          <a:prstGeom prst="borderCallout1">
            <a:avLst>
              <a:gd name="adj1" fmla="val -21738"/>
              <a:gd name="adj2" fmla="val 40070"/>
              <a:gd name="adj3" fmla="val -124964"/>
              <a:gd name="adj4" fmla="val 20463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List</a:t>
            </a:r>
            <a:r>
              <a:rPr lang="fi-FI" sz="1100" dirty="0">
                <a:solidFill>
                  <a:schemeClr val="tx1"/>
                </a:solidFill>
              </a:rPr>
              <a:t> of </a:t>
            </a:r>
            <a:r>
              <a:rPr lang="fi-FI" sz="1100" dirty="0" err="1">
                <a:solidFill>
                  <a:schemeClr val="tx1"/>
                </a:solidFill>
              </a:rPr>
              <a:t>Projects</a:t>
            </a:r>
            <a:r>
              <a:rPr lang="fi-FI" sz="1100" dirty="0">
                <a:solidFill>
                  <a:schemeClr val="tx1"/>
                </a:solidFill>
              </a:rPr>
              <a:t>/</a:t>
            </a:r>
            <a:r>
              <a:rPr lang="fi-FI" sz="1100" dirty="0" err="1">
                <a:solidFill>
                  <a:schemeClr val="tx1"/>
                </a:solidFill>
              </a:rPr>
              <a:t>task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A38D6E3F-1C3F-4ECD-9DA2-C88964C8259B}"/>
              </a:ext>
            </a:extLst>
          </p:cNvPr>
          <p:cNvSpPr/>
          <p:nvPr/>
        </p:nvSpPr>
        <p:spPr>
          <a:xfrm flipH="1">
            <a:off x="5383456" y="2382070"/>
            <a:ext cx="1110744" cy="386862"/>
          </a:xfrm>
          <a:prstGeom prst="borderCallout1">
            <a:avLst>
              <a:gd name="adj1" fmla="val 32046"/>
              <a:gd name="adj2" fmla="val 119783"/>
              <a:gd name="adj3" fmla="val 15894"/>
              <a:gd name="adj4" fmla="val 171264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>
                <a:solidFill>
                  <a:schemeClr val="tx1"/>
                </a:solidFill>
              </a:rPr>
              <a:t>Project/</a:t>
            </a:r>
            <a:r>
              <a:rPr lang="fi-FI" sz="1100" dirty="0" err="1">
                <a:solidFill>
                  <a:schemeClr val="tx1"/>
                </a:solidFill>
              </a:rPr>
              <a:t>Task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Filters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3" name="Callout: Line 12">
            <a:extLst>
              <a:ext uri="{FF2B5EF4-FFF2-40B4-BE49-F238E27FC236}">
                <a16:creationId xmlns:a16="http://schemas.microsoft.com/office/drawing/2014/main" id="{B866810F-90D7-4D0C-ADB1-28713DC12566}"/>
              </a:ext>
            </a:extLst>
          </p:cNvPr>
          <p:cNvSpPr/>
          <p:nvPr/>
        </p:nvSpPr>
        <p:spPr>
          <a:xfrm flipH="1">
            <a:off x="8921115" y="1924122"/>
            <a:ext cx="1398506" cy="386862"/>
          </a:xfrm>
          <a:prstGeom prst="borderCallout1">
            <a:avLst>
              <a:gd name="adj1" fmla="val 130114"/>
              <a:gd name="adj2" fmla="val 56576"/>
              <a:gd name="adj3" fmla="val 140895"/>
              <a:gd name="adj4" fmla="val -18886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Calendar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view</a:t>
            </a:r>
            <a:r>
              <a:rPr lang="fi-FI" sz="1100" dirty="0">
                <a:solidFill>
                  <a:schemeClr val="tx1"/>
                </a:solidFill>
              </a:rPr>
              <a:t> /</a:t>
            </a:r>
            <a:r>
              <a:rPr lang="fi-FI" sz="1100" dirty="0" err="1">
                <a:solidFill>
                  <a:schemeClr val="tx1"/>
                </a:solidFill>
              </a:rPr>
              <a:t>List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view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931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F48919-93DC-45CC-96E7-E41388E91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213400"/>
            <a:ext cx="11049000" cy="271172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 err="1"/>
              <a:t>Rocker</a:t>
            </a:r>
            <a:r>
              <a:rPr lang="fi-FI" dirty="0"/>
              <a:t> </a:t>
            </a:r>
            <a:r>
              <a:rPr lang="fi-FI" dirty="0" err="1"/>
              <a:t>Timesheet</a:t>
            </a:r>
            <a:r>
              <a:rPr lang="fi-FI" dirty="0"/>
              <a:t> / </a:t>
            </a:r>
            <a:r>
              <a:rPr lang="fi-FI" dirty="0" err="1"/>
              <a:t>List</a:t>
            </a:r>
            <a:r>
              <a:rPr lang="fi-FI" dirty="0"/>
              <a:t> </a:t>
            </a:r>
            <a:r>
              <a:rPr lang="fi-FI" dirty="0" err="1"/>
              <a:t>view</a:t>
            </a:r>
            <a:endParaRPr lang="en-US" dirty="0"/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C0FC978A-94F4-4865-B7BA-2F6B9C37E643}"/>
              </a:ext>
            </a:extLst>
          </p:cNvPr>
          <p:cNvSpPr/>
          <p:nvPr/>
        </p:nvSpPr>
        <p:spPr>
          <a:xfrm flipH="1">
            <a:off x="1434683" y="4927065"/>
            <a:ext cx="1110744" cy="386862"/>
          </a:xfrm>
          <a:prstGeom prst="borderCallout1">
            <a:avLst>
              <a:gd name="adj1" fmla="val 18750"/>
              <a:gd name="adj2" fmla="val -8333"/>
              <a:gd name="adj3" fmla="val -141378"/>
              <a:gd name="adj4" fmla="val -39374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List</a:t>
            </a:r>
            <a:r>
              <a:rPr lang="fi-FI" sz="1100" dirty="0">
                <a:solidFill>
                  <a:schemeClr val="tx1"/>
                </a:solidFill>
              </a:rPr>
              <a:t> of </a:t>
            </a:r>
            <a:r>
              <a:rPr lang="fi-FI" sz="1100" dirty="0" err="1">
                <a:solidFill>
                  <a:schemeClr val="tx1"/>
                </a:solidFill>
              </a:rPr>
              <a:t>Timsheets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3" name="Callout: Line 12">
            <a:extLst>
              <a:ext uri="{FF2B5EF4-FFF2-40B4-BE49-F238E27FC236}">
                <a16:creationId xmlns:a16="http://schemas.microsoft.com/office/drawing/2014/main" id="{B866810F-90D7-4D0C-ADB1-28713DC12566}"/>
              </a:ext>
            </a:extLst>
          </p:cNvPr>
          <p:cNvSpPr/>
          <p:nvPr/>
        </p:nvSpPr>
        <p:spPr>
          <a:xfrm flipH="1">
            <a:off x="9238615" y="1612077"/>
            <a:ext cx="1398506" cy="386862"/>
          </a:xfrm>
          <a:prstGeom prst="borderCallout1">
            <a:avLst>
              <a:gd name="adj1" fmla="val 59660"/>
              <a:gd name="adj2" fmla="val -5036"/>
              <a:gd name="adj3" fmla="val 313496"/>
              <a:gd name="adj4" fmla="val -41822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Calendar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view</a:t>
            </a:r>
            <a:r>
              <a:rPr lang="fi-FI" sz="1100" dirty="0">
                <a:solidFill>
                  <a:schemeClr val="tx1"/>
                </a:solidFill>
              </a:rPr>
              <a:t> /</a:t>
            </a:r>
            <a:r>
              <a:rPr lang="fi-FI" sz="1100" dirty="0" err="1">
                <a:solidFill>
                  <a:schemeClr val="tx1"/>
                </a:solidFill>
              </a:rPr>
              <a:t>List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view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9" name="Callout: Line 8">
            <a:extLst>
              <a:ext uri="{FF2B5EF4-FFF2-40B4-BE49-F238E27FC236}">
                <a16:creationId xmlns:a16="http://schemas.microsoft.com/office/drawing/2014/main" id="{5311DE0D-EB9A-4677-94D4-950827B53845}"/>
              </a:ext>
            </a:extLst>
          </p:cNvPr>
          <p:cNvSpPr/>
          <p:nvPr/>
        </p:nvSpPr>
        <p:spPr>
          <a:xfrm flipH="1">
            <a:off x="5612594" y="5284386"/>
            <a:ext cx="1588305" cy="1141813"/>
          </a:xfrm>
          <a:prstGeom prst="borderCallout1">
            <a:avLst>
              <a:gd name="adj1" fmla="val -7944"/>
              <a:gd name="adj2" fmla="val 54568"/>
              <a:gd name="adj3" fmla="val -77979"/>
              <a:gd name="adj4" fmla="val 92293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Rocker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List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has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Actual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work</a:t>
            </a:r>
            <a:r>
              <a:rPr lang="fi-FI" sz="1100" dirty="0">
                <a:solidFill>
                  <a:schemeClr val="tx1"/>
                </a:solidFill>
              </a:rPr>
              <a:t>, </a:t>
            </a:r>
            <a:r>
              <a:rPr lang="fi-FI" sz="1100" dirty="0" err="1">
                <a:solidFill>
                  <a:schemeClr val="tx1"/>
                </a:solidFill>
              </a:rPr>
              <a:t>Start</a:t>
            </a:r>
            <a:r>
              <a:rPr lang="fi-FI" sz="1100" dirty="0">
                <a:solidFill>
                  <a:schemeClr val="tx1"/>
                </a:solidFill>
              </a:rPr>
              <a:t> (</a:t>
            </a:r>
            <a:r>
              <a:rPr lang="fi-FI" sz="1100" dirty="0" err="1">
                <a:solidFill>
                  <a:schemeClr val="tx1"/>
                </a:solidFill>
              </a:rPr>
              <a:t>time</a:t>
            </a:r>
            <a:r>
              <a:rPr lang="fi-FI" sz="1100" dirty="0">
                <a:solidFill>
                  <a:schemeClr val="tx1"/>
                </a:solidFill>
              </a:rPr>
              <a:t>), </a:t>
            </a:r>
            <a:r>
              <a:rPr lang="fi-FI" sz="1100" dirty="0" err="1">
                <a:solidFill>
                  <a:schemeClr val="tx1"/>
                </a:solidFill>
              </a:rPr>
              <a:t>End</a:t>
            </a:r>
            <a:r>
              <a:rPr lang="fi-FI" sz="1100" dirty="0">
                <a:solidFill>
                  <a:schemeClr val="tx1"/>
                </a:solidFill>
              </a:rPr>
              <a:t> (Time) &amp; </a:t>
            </a:r>
            <a:r>
              <a:rPr lang="fi-FI" sz="1100" dirty="0" err="1">
                <a:solidFill>
                  <a:schemeClr val="tx1"/>
                </a:solidFill>
              </a:rPr>
              <a:t>Duration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628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F2A23B-F34E-4339-B5A8-76EAB4D29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481" y="1373632"/>
            <a:ext cx="10161270" cy="49616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timesheet</a:t>
            </a:r>
            <a:r>
              <a:rPr lang="fi-FI" dirty="0"/>
              <a:t> </a:t>
            </a:r>
            <a:r>
              <a:rPr lang="fi-FI" dirty="0" err="1"/>
              <a:t>rows</a:t>
            </a:r>
            <a:r>
              <a:rPr lang="fi-FI" dirty="0"/>
              <a:t> / </a:t>
            </a:r>
            <a:r>
              <a:rPr lang="fi-FI" dirty="0" err="1"/>
              <a:t>report</a:t>
            </a:r>
            <a:r>
              <a:rPr lang="fi-FI" dirty="0"/>
              <a:t> </a:t>
            </a:r>
            <a:r>
              <a:rPr lang="fi-FI" dirty="0" err="1"/>
              <a:t>work</a:t>
            </a:r>
            <a:r>
              <a:rPr lang="fi-FI" dirty="0"/>
              <a:t> </a:t>
            </a:r>
            <a:r>
              <a:rPr lang="fi-FI" dirty="0" err="1"/>
              <a:t>done</a:t>
            </a:r>
            <a:endParaRPr lang="en-US" dirty="0"/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C0FC978A-94F4-4865-B7BA-2F6B9C37E643}"/>
              </a:ext>
            </a:extLst>
          </p:cNvPr>
          <p:cNvSpPr/>
          <p:nvPr/>
        </p:nvSpPr>
        <p:spPr>
          <a:xfrm flipH="1">
            <a:off x="455511" y="4829175"/>
            <a:ext cx="2413417" cy="1783080"/>
          </a:xfrm>
          <a:prstGeom prst="borderCallout1">
            <a:avLst>
              <a:gd name="adj1" fmla="val -6250"/>
              <a:gd name="adj2" fmla="val 62234"/>
              <a:gd name="adj3" fmla="val -18622"/>
              <a:gd name="adj4" fmla="val 45874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>
                <a:solidFill>
                  <a:schemeClr val="tx1"/>
                </a:solidFill>
              </a:rPr>
              <a:t>Select </a:t>
            </a:r>
            <a:r>
              <a:rPr lang="fi-FI" sz="1100" dirty="0" err="1">
                <a:solidFill>
                  <a:schemeClr val="tx1"/>
                </a:solidFill>
              </a:rPr>
              <a:t>one</a:t>
            </a:r>
            <a:r>
              <a:rPr lang="fi-FI" sz="1100" dirty="0">
                <a:solidFill>
                  <a:schemeClr val="tx1"/>
                </a:solidFill>
              </a:rPr>
              <a:t> of </a:t>
            </a:r>
            <a:r>
              <a:rPr lang="fi-FI" sz="1100" dirty="0" err="1">
                <a:solidFill>
                  <a:schemeClr val="tx1"/>
                </a:solidFill>
              </a:rPr>
              <a:t>the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400" b="1" dirty="0" err="1">
                <a:solidFill>
                  <a:schemeClr val="tx1"/>
                </a:solidFill>
              </a:rPr>
              <a:t>Tasks</a:t>
            </a:r>
            <a:r>
              <a:rPr lang="fi-FI" sz="1400" b="1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fi-FI" sz="1400" dirty="0">
                <a:solidFill>
                  <a:schemeClr val="tx1"/>
                </a:solidFill>
              </a:rPr>
              <a:t>If </a:t>
            </a:r>
            <a:r>
              <a:rPr lang="fi-FI" sz="1400" dirty="0" err="1">
                <a:solidFill>
                  <a:schemeClr val="tx1"/>
                </a:solidFill>
              </a:rPr>
              <a:t>you</a:t>
            </a:r>
            <a:r>
              <a:rPr lang="fi-FI" sz="1400" dirty="0">
                <a:solidFill>
                  <a:schemeClr val="tx1"/>
                </a:solidFill>
              </a:rPr>
              <a:t> </a:t>
            </a:r>
            <a:r>
              <a:rPr lang="fi-FI" sz="1400" dirty="0" err="1">
                <a:solidFill>
                  <a:schemeClr val="tx1"/>
                </a:solidFill>
              </a:rPr>
              <a:t>select</a:t>
            </a:r>
            <a:r>
              <a:rPr lang="fi-FI" sz="1400" dirty="0">
                <a:solidFill>
                  <a:schemeClr val="tx1"/>
                </a:solidFill>
              </a:rPr>
              <a:t> a Project, </a:t>
            </a:r>
            <a:r>
              <a:rPr lang="fi-FI" sz="1400" dirty="0" err="1">
                <a:solidFill>
                  <a:schemeClr val="tx1"/>
                </a:solidFill>
              </a:rPr>
              <a:t>then</a:t>
            </a:r>
            <a:r>
              <a:rPr lang="fi-FI" sz="1400" dirty="0">
                <a:solidFill>
                  <a:schemeClr val="tx1"/>
                </a:solidFill>
              </a:rPr>
              <a:t> Project and </a:t>
            </a:r>
            <a:r>
              <a:rPr lang="fi-FI" sz="1400" dirty="0" err="1">
                <a:solidFill>
                  <a:schemeClr val="tx1"/>
                </a:solidFill>
              </a:rPr>
              <a:t>Task</a:t>
            </a:r>
            <a:r>
              <a:rPr lang="fi-FI" sz="1400" dirty="0">
                <a:solidFill>
                  <a:schemeClr val="tx1"/>
                </a:solidFill>
              </a:rPr>
              <a:t> is </a:t>
            </a:r>
            <a:r>
              <a:rPr lang="fi-FI" sz="1400" dirty="0" err="1">
                <a:solidFill>
                  <a:schemeClr val="tx1"/>
                </a:solidFill>
              </a:rPr>
              <a:t>empty</a:t>
            </a:r>
            <a:r>
              <a:rPr lang="fi-FI" sz="1400" dirty="0">
                <a:solidFill>
                  <a:schemeClr val="tx1"/>
                </a:solidFill>
              </a:rPr>
              <a:t> in </a:t>
            </a:r>
            <a:r>
              <a:rPr lang="fi-FI" sz="1400" dirty="0" err="1">
                <a:solidFill>
                  <a:schemeClr val="tx1"/>
                </a:solidFill>
              </a:rPr>
              <a:t>opening</a:t>
            </a:r>
            <a:r>
              <a:rPr lang="fi-FI" sz="1400" dirty="0">
                <a:solidFill>
                  <a:schemeClr val="tx1"/>
                </a:solidFill>
              </a:rPr>
              <a:t> </a:t>
            </a:r>
            <a:r>
              <a:rPr lang="fi-FI" sz="1400" dirty="0" err="1">
                <a:solidFill>
                  <a:schemeClr val="tx1"/>
                </a:solidFill>
              </a:rPr>
              <a:t>dialog</a:t>
            </a:r>
            <a:r>
              <a:rPr lang="fi-FI" sz="1400" dirty="0">
                <a:solidFill>
                  <a:schemeClr val="tx1"/>
                </a:solidFill>
              </a:rPr>
              <a:t> (</a:t>
            </a:r>
            <a:r>
              <a:rPr lang="fi-FI" sz="1400" dirty="0" err="1">
                <a:solidFill>
                  <a:schemeClr val="tx1"/>
                </a:solidFill>
              </a:rPr>
              <a:t>you</a:t>
            </a:r>
            <a:r>
              <a:rPr lang="fi-FI" sz="1400" dirty="0">
                <a:solidFill>
                  <a:schemeClr val="tx1"/>
                </a:solidFill>
              </a:rPr>
              <a:t> </a:t>
            </a:r>
            <a:r>
              <a:rPr lang="fi-FI" sz="1400" dirty="0" err="1">
                <a:solidFill>
                  <a:schemeClr val="tx1"/>
                </a:solidFill>
              </a:rPr>
              <a:t>can</a:t>
            </a:r>
            <a:r>
              <a:rPr lang="fi-FI" sz="1400" dirty="0">
                <a:solidFill>
                  <a:schemeClr val="tx1"/>
                </a:solidFill>
              </a:rPr>
              <a:t> </a:t>
            </a:r>
            <a:r>
              <a:rPr lang="fi-FI" sz="1400" dirty="0" err="1">
                <a:solidFill>
                  <a:schemeClr val="tx1"/>
                </a:solidFill>
              </a:rPr>
              <a:t>select</a:t>
            </a:r>
            <a:r>
              <a:rPr lang="fi-FI" sz="1400" dirty="0">
                <a:solidFill>
                  <a:schemeClr val="tx1"/>
                </a:solidFill>
              </a:rPr>
              <a:t> </a:t>
            </a:r>
            <a:r>
              <a:rPr lang="fi-FI" sz="1400" dirty="0" err="1">
                <a:solidFill>
                  <a:schemeClr val="tx1"/>
                </a:solidFill>
              </a:rPr>
              <a:t>those</a:t>
            </a:r>
            <a:r>
              <a:rPr lang="fi-FI" sz="1400" dirty="0">
                <a:solidFill>
                  <a:schemeClr val="tx1"/>
                </a:solidFill>
              </a:rPr>
              <a:t> </a:t>
            </a:r>
            <a:r>
              <a:rPr lang="fi-FI" sz="1400" dirty="0" err="1">
                <a:solidFill>
                  <a:schemeClr val="tx1"/>
                </a:solidFill>
              </a:rPr>
              <a:t>from</a:t>
            </a:r>
            <a:r>
              <a:rPr lang="fi-FI" sz="1400" dirty="0">
                <a:solidFill>
                  <a:schemeClr val="tx1"/>
                </a:solidFill>
              </a:rPr>
              <a:t> </a:t>
            </a:r>
            <a:r>
              <a:rPr lang="fi-FI" sz="1400" dirty="0" err="1">
                <a:solidFill>
                  <a:schemeClr val="tx1"/>
                </a:solidFill>
              </a:rPr>
              <a:t>drop-downs</a:t>
            </a:r>
            <a:r>
              <a:rPr lang="fi-FI" sz="1400" dirty="0">
                <a:solidFill>
                  <a:schemeClr val="tx1"/>
                </a:solidFill>
              </a:rPr>
              <a:t> in </a:t>
            </a:r>
            <a:r>
              <a:rPr lang="fi-FI" sz="1400" dirty="0" err="1">
                <a:solidFill>
                  <a:schemeClr val="tx1"/>
                </a:solidFill>
              </a:rPr>
              <a:t>the</a:t>
            </a:r>
            <a:r>
              <a:rPr lang="fi-FI" sz="1400" dirty="0">
                <a:solidFill>
                  <a:schemeClr val="tx1"/>
                </a:solidFill>
              </a:rPr>
              <a:t> </a:t>
            </a:r>
            <a:r>
              <a:rPr lang="fi-FI" sz="1400" dirty="0" err="1">
                <a:solidFill>
                  <a:schemeClr val="tx1"/>
                </a:solidFill>
              </a:rPr>
              <a:t>dialog</a:t>
            </a:r>
            <a:r>
              <a:rPr lang="fi-FI" sz="1400" dirty="0">
                <a:solidFill>
                  <a:schemeClr val="tx1"/>
                </a:solidFill>
              </a:rPr>
              <a:t>)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3" name="Callout: Line 12">
            <a:extLst>
              <a:ext uri="{FF2B5EF4-FFF2-40B4-BE49-F238E27FC236}">
                <a16:creationId xmlns:a16="http://schemas.microsoft.com/office/drawing/2014/main" id="{B866810F-90D7-4D0C-ADB1-28713DC12566}"/>
              </a:ext>
            </a:extLst>
          </p:cNvPr>
          <p:cNvSpPr/>
          <p:nvPr/>
        </p:nvSpPr>
        <p:spPr>
          <a:xfrm flipH="1">
            <a:off x="9103995" y="2049851"/>
            <a:ext cx="1787126" cy="1280889"/>
          </a:xfrm>
          <a:prstGeom prst="borderCallout1">
            <a:avLst>
              <a:gd name="adj1" fmla="val 104682"/>
              <a:gd name="adj2" fmla="val 101666"/>
              <a:gd name="adj3" fmla="val 181051"/>
              <a:gd name="adj4" fmla="val 162753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b="1" dirty="0" err="1">
                <a:solidFill>
                  <a:schemeClr val="tx1"/>
                </a:solidFill>
              </a:rPr>
              <a:t>Click</a:t>
            </a:r>
            <a:r>
              <a:rPr lang="fi-FI" sz="1100" b="1" dirty="0">
                <a:solidFill>
                  <a:schemeClr val="tx1"/>
                </a:solidFill>
              </a:rPr>
              <a:t> </a:t>
            </a:r>
            <a:r>
              <a:rPr lang="fi-FI" sz="1100" b="1" dirty="0" err="1">
                <a:solidFill>
                  <a:schemeClr val="tx1"/>
                </a:solidFill>
              </a:rPr>
              <a:t>calendar</a:t>
            </a:r>
            <a:r>
              <a:rPr lang="fi-FI" sz="1100" b="1" dirty="0">
                <a:solidFill>
                  <a:schemeClr val="tx1"/>
                </a:solidFill>
              </a:rPr>
              <a:t> </a:t>
            </a:r>
            <a:r>
              <a:rPr lang="fi-FI" sz="1100" dirty="0">
                <a:solidFill>
                  <a:schemeClr val="tx1"/>
                </a:solidFill>
              </a:rPr>
              <a:t>and </a:t>
            </a:r>
            <a:r>
              <a:rPr lang="fi-FI" sz="1100" dirty="0" err="1">
                <a:solidFill>
                  <a:schemeClr val="tx1"/>
                </a:solidFill>
              </a:rPr>
              <a:t>while</a:t>
            </a:r>
            <a:r>
              <a:rPr lang="fi-FI" sz="1100" dirty="0">
                <a:solidFill>
                  <a:schemeClr val="tx1"/>
                </a:solidFill>
              </a:rPr>
              <a:t> holding </a:t>
            </a:r>
            <a:r>
              <a:rPr lang="fi-FI" sz="1100" dirty="0" err="1">
                <a:solidFill>
                  <a:schemeClr val="tx1"/>
                </a:solidFill>
              </a:rPr>
              <a:t>mouse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down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select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all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days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needed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814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B25C9D3-0A74-4695-8671-AF6867285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179" y="1646095"/>
            <a:ext cx="9864090" cy="4824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timesheet</a:t>
            </a:r>
            <a:r>
              <a:rPr lang="fi-FI" dirty="0"/>
              <a:t> </a:t>
            </a:r>
            <a:r>
              <a:rPr lang="fi-FI" dirty="0" err="1"/>
              <a:t>rows</a:t>
            </a:r>
            <a:r>
              <a:rPr lang="fi-FI" dirty="0"/>
              <a:t> / </a:t>
            </a:r>
            <a:r>
              <a:rPr lang="fi-FI" dirty="0" err="1"/>
              <a:t>report</a:t>
            </a:r>
            <a:r>
              <a:rPr lang="fi-FI" dirty="0"/>
              <a:t> </a:t>
            </a:r>
            <a:r>
              <a:rPr lang="fi-FI" dirty="0" err="1"/>
              <a:t>work</a:t>
            </a:r>
            <a:r>
              <a:rPr lang="fi-FI" dirty="0"/>
              <a:t> </a:t>
            </a:r>
            <a:r>
              <a:rPr lang="fi-FI" dirty="0" err="1"/>
              <a:t>done</a:t>
            </a:r>
            <a:endParaRPr lang="en-US" dirty="0"/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C0FC978A-94F4-4865-B7BA-2F6B9C37E643}"/>
              </a:ext>
            </a:extLst>
          </p:cNvPr>
          <p:cNvSpPr/>
          <p:nvPr/>
        </p:nvSpPr>
        <p:spPr>
          <a:xfrm flipH="1">
            <a:off x="1072731" y="3429000"/>
            <a:ext cx="1436154" cy="476075"/>
          </a:xfrm>
          <a:prstGeom prst="borderCallout1">
            <a:avLst>
              <a:gd name="adj1" fmla="val 53772"/>
              <a:gd name="adj2" fmla="val -6609"/>
              <a:gd name="adj3" fmla="val 47402"/>
              <a:gd name="adj4" fmla="val -81466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Selected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days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3" name="Callout: Line 12">
            <a:extLst>
              <a:ext uri="{FF2B5EF4-FFF2-40B4-BE49-F238E27FC236}">
                <a16:creationId xmlns:a16="http://schemas.microsoft.com/office/drawing/2014/main" id="{B866810F-90D7-4D0C-ADB1-28713DC12566}"/>
              </a:ext>
            </a:extLst>
          </p:cNvPr>
          <p:cNvSpPr/>
          <p:nvPr/>
        </p:nvSpPr>
        <p:spPr>
          <a:xfrm flipH="1">
            <a:off x="8143875" y="4651281"/>
            <a:ext cx="1787126" cy="1280889"/>
          </a:xfrm>
          <a:prstGeom prst="borderCallout1">
            <a:avLst>
              <a:gd name="adj1" fmla="val -4631"/>
              <a:gd name="adj2" fmla="val 107102"/>
              <a:gd name="adj3" fmla="val -29543"/>
              <a:gd name="adj4" fmla="val 130774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You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can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change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duration</a:t>
            </a:r>
            <a:r>
              <a:rPr lang="fi-FI" sz="1100" dirty="0">
                <a:solidFill>
                  <a:schemeClr val="tx1"/>
                </a:solidFill>
              </a:rPr>
              <a:t> and </a:t>
            </a:r>
            <a:r>
              <a:rPr lang="fi-FI" sz="1100" dirty="0" err="1">
                <a:solidFill>
                  <a:schemeClr val="tx1"/>
                </a:solidFill>
              </a:rPr>
              <a:t>work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amount</a:t>
            </a:r>
            <a:r>
              <a:rPr lang="fi-FI" sz="1100" dirty="0">
                <a:solidFill>
                  <a:schemeClr val="tx1"/>
                </a:solidFill>
              </a:rPr>
              <a:t>. (</a:t>
            </a:r>
            <a:r>
              <a:rPr lang="fi-FI" sz="1100" dirty="0" err="1">
                <a:solidFill>
                  <a:schemeClr val="tx1"/>
                </a:solidFill>
              </a:rPr>
              <a:t>these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comes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from</a:t>
            </a:r>
            <a:r>
              <a:rPr lang="fi-FI" sz="1100" dirty="0">
                <a:solidFill>
                  <a:schemeClr val="tx1"/>
                </a:solidFill>
              </a:rPr>
              <a:t> Company </a:t>
            </a:r>
            <a:r>
              <a:rPr lang="fi-FI" sz="1100" dirty="0" err="1">
                <a:solidFill>
                  <a:schemeClr val="tx1"/>
                </a:solidFill>
              </a:rPr>
              <a:t>defaults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or</a:t>
            </a:r>
            <a:r>
              <a:rPr lang="fi-FI" sz="1100" dirty="0">
                <a:solidFill>
                  <a:schemeClr val="tx1"/>
                </a:solidFill>
              </a:rPr>
              <a:t> User </a:t>
            </a:r>
            <a:r>
              <a:rPr lang="fi-FI" sz="1100" dirty="0" err="1">
                <a:solidFill>
                  <a:schemeClr val="tx1"/>
                </a:solidFill>
              </a:rPr>
              <a:t>defaults</a:t>
            </a:r>
            <a:r>
              <a:rPr lang="fi-FI" sz="1100" dirty="0">
                <a:solidFill>
                  <a:schemeClr val="tx1"/>
                </a:solidFill>
              </a:rPr>
              <a:t>, </a:t>
            </a:r>
            <a:r>
              <a:rPr lang="fi-FI" sz="1100" dirty="0" err="1">
                <a:solidFill>
                  <a:schemeClr val="tx1"/>
                </a:solidFill>
              </a:rPr>
              <a:t>see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separate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slide</a:t>
            </a:r>
            <a:r>
              <a:rPr lang="fi-FI" sz="1100" dirty="0">
                <a:solidFill>
                  <a:schemeClr val="tx1"/>
                </a:solidFill>
              </a:rPr>
              <a:t>)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5DBB50DB-FF77-422C-A589-B073C41880B6}"/>
              </a:ext>
            </a:extLst>
          </p:cNvPr>
          <p:cNvSpPr/>
          <p:nvPr/>
        </p:nvSpPr>
        <p:spPr>
          <a:xfrm flipH="1">
            <a:off x="3922610" y="4735830"/>
            <a:ext cx="1655229" cy="1196340"/>
          </a:xfrm>
          <a:prstGeom prst="borderCallout1">
            <a:avLst>
              <a:gd name="adj1" fmla="val -6897"/>
              <a:gd name="adj2" fmla="val 54158"/>
              <a:gd name="adj3" fmla="val -51961"/>
              <a:gd name="adj4" fmla="val 63547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>
                <a:solidFill>
                  <a:schemeClr val="tx1"/>
                </a:solidFill>
              </a:rPr>
              <a:t>If </a:t>
            </a:r>
            <a:r>
              <a:rPr lang="fi-FI" sz="1100" dirty="0" err="1">
                <a:solidFill>
                  <a:schemeClr val="tx1"/>
                </a:solidFill>
              </a:rPr>
              <a:t>you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selected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more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than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one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day</a:t>
            </a:r>
            <a:r>
              <a:rPr lang="fi-FI" sz="1100" dirty="0">
                <a:solidFill>
                  <a:schemeClr val="tx1"/>
                </a:solidFill>
              </a:rPr>
              <a:t>, </a:t>
            </a:r>
            <a:r>
              <a:rPr lang="fi-FI" sz="1100" dirty="0" err="1">
                <a:solidFill>
                  <a:schemeClr val="tx1"/>
                </a:solidFill>
              </a:rPr>
              <a:t>this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one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tels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how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many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report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rows</a:t>
            </a:r>
            <a:r>
              <a:rPr lang="fi-FI" sz="1100" dirty="0">
                <a:solidFill>
                  <a:schemeClr val="tx1"/>
                </a:solidFill>
              </a:rPr>
              <a:t> is </a:t>
            </a:r>
            <a:r>
              <a:rPr lang="fi-FI" sz="1100" dirty="0" err="1">
                <a:solidFill>
                  <a:schemeClr val="tx1"/>
                </a:solidFill>
              </a:rPr>
              <a:t>generated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617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FFB518-86F7-4918-8CCB-2C81E5088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753" y="1337310"/>
            <a:ext cx="9046148" cy="44160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DD0BC4-BDFE-4437-838A-BD8020F3E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779" y="2345915"/>
            <a:ext cx="7252335" cy="301834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/>
              <a:t>Company </a:t>
            </a:r>
            <a:r>
              <a:rPr lang="fi-FI" dirty="0" err="1"/>
              <a:t>defaults</a:t>
            </a:r>
            <a:endParaRPr lang="en-US" dirty="0"/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C0FC978A-94F4-4865-B7BA-2F6B9C37E643}"/>
              </a:ext>
            </a:extLst>
          </p:cNvPr>
          <p:cNvSpPr/>
          <p:nvPr/>
        </p:nvSpPr>
        <p:spPr>
          <a:xfrm flipH="1">
            <a:off x="901281" y="3114675"/>
            <a:ext cx="1436154" cy="1085850"/>
          </a:xfrm>
          <a:prstGeom prst="borderCallout1">
            <a:avLst>
              <a:gd name="adj1" fmla="val -15702"/>
              <a:gd name="adj2" fmla="val 53878"/>
              <a:gd name="adj3" fmla="val -84177"/>
              <a:gd name="adj4" fmla="val 907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You need to be Administrator for changing company defaults</a:t>
            </a:r>
          </a:p>
        </p:txBody>
      </p:sp>
      <p:sp>
        <p:nvSpPr>
          <p:cNvPr id="13" name="Callout: Line 12">
            <a:extLst>
              <a:ext uri="{FF2B5EF4-FFF2-40B4-BE49-F238E27FC236}">
                <a16:creationId xmlns:a16="http://schemas.microsoft.com/office/drawing/2014/main" id="{B866810F-90D7-4D0C-ADB1-28713DC12566}"/>
              </a:ext>
            </a:extLst>
          </p:cNvPr>
          <p:cNvSpPr/>
          <p:nvPr/>
        </p:nvSpPr>
        <p:spPr>
          <a:xfrm flipH="1">
            <a:off x="9234988" y="3954780"/>
            <a:ext cx="1787126" cy="1217295"/>
          </a:xfrm>
          <a:prstGeom prst="borderCallout1">
            <a:avLst>
              <a:gd name="adj1" fmla="val -4631"/>
              <a:gd name="adj2" fmla="val 107102"/>
              <a:gd name="adj3" fmla="val -9282"/>
              <a:gd name="adj4" fmla="val 161474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Verify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your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timezone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before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updating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these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figures</a:t>
            </a:r>
            <a:r>
              <a:rPr lang="fi-FI" sz="1100" dirty="0">
                <a:solidFill>
                  <a:schemeClr val="tx1"/>
                </a:solidFill>
              </a:rPr>
              <a:t>. Times </a:t>
            </a:r>
            <a:r>
              <a:rPr lang="fi-FI" sz="1100" dirty="0" err="1">
                <a:solidFill>
                  <a:schemeClr val="tx1"/>
                </a:solidFill>
              </a:rPr>
              <a:t>are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stored</a:t>
            </a:r>
            <a:r>
              <a:rPr lang="fi-FI" sz="1100" dirty="0">
                <a:solidFill>
                  <a:schemeClr val="tx1"/>
                </a:solidFill>
              </a:rPr>
              <a:t> in UTC </a:t>
            </a:r>
            <a:r>
              <a:rPr lang="fi-FI" sz="1100" dirty="0" err="1">
                <a:solidFill>
                  <a:schemeClr val="tx1"/>
                </a:solidFill>
              </a:rPr>
              <a:t>but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shown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here</a:t>
            </a:r>
            <a:r>
              <a:rPr lang="fi-FI" sz="1100" dirty="0">
                <a:solidFill>
                  <a:schemeClr val="tx1"/>
                </a:solidFill>
              </a:rPr>
              <a:t> in </a:t>
            </a:r>
            <a:r>
              <a:rPr lang="fi-FI" sz="1100" dirty="0" err="1">
                <a:solidFill>
                  <a:schemeClr val="tx1"/>
                </a:solidFill>
              </a:rPr>
              <a:t>you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local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timezone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1" name="Callout: Line 10">
            <a:extLst>
              <a:ext uri="{FF2B5EF4-FFF2-40B4-BE49-F238E27FC236}">
                <a16:creationId xmlns:a16="http://schemas.microsoft.com/office/drawing/2014/main" id="{FA0FE381-4324-4351-A937-ECCE778A9F02}"/>
              </a:ext>
            </a:extLst>
          </p:cNvPr>
          <p:cNvSpPr/>
          <p:nvPr/>
        </p:nvSpPr>
        <p:spPr>
          <a:xfrm flipH="1">
            <a:off x="6502383" y="4646295"/>
            <a:ext cx="1787126" cy="1429555"/>
          </a:xfrm>
          <a:prstGeom prst="borderCallout1">
            <a:avLst>
              <a:gd name="adj1" fmla="val -7899"/>
              <a:gd name="adj2" fmla="val 60733"/>
              <a:gd name="adj3" fmla="val -30130"/>
              <a:gd name="adj4" fmla="val 45392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Thios</a:t>
            </a:r>
            <a:r>
              <a:rPr lang="fi-FI" sz="1100" dirty="0">
                <a:solidFill>
                  <a:schemeClr val="tx1"/>
                </a:solidFill>
              </a:rPr>
              <a:t> is </a:t>
            </a:r>
            <a:r>
              <a:rPr lang="fi-FI" sz="1100" dirty="0" err="1">
                <a:solidFill>
                  <a:schemeClr val="tx1"/>
                </a:solidFill>
              </a:rPr>
              <a:t>the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default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work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amount</a:t>
            </a:r>
            <a:r>
              <a:rPr lang="fi-FI" sz="1100" dirty="0">
                <a:solidFill>
                  <a:schemeClr val="tx1"/>
                </a:solidFill>
              </a:rPr>
              <a:t> to </a:t>
            </a:r>
            <a:r>
              <a:rPr lang="fi-FI" sz="1100" dirty="0" err="1">
                <a:solidFill>
                  <a:schemeClr val="tx1"/>
                </a:solidFill>
              </a:rPr>
              <a:t>be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reported</a:t>
            </a:r>
            <a:r>
              <a:rPr lang="fi-FI" sz="1100" dirty="0">
                <a:solidFill>
                  <a:schemeClr val="tx1"/>
                </a:solidFill>
              </a:rPr>
              <a:t>. </a:t>
            </a:r>
            <a:r>
              <a:rPr lang="fi-FI" sz="1100" dirty="0" err="1">
                <a:solidFill>
                  <a:schemeClr val="tx1"/>
                </a:solidFill>
              </a:rPr>
              <a:t>Duration</a:t>
            </a:r>
            <a:r>
              <a:rPr lang="fi-FI" sz="1100" dirty="0">
                <a:solidFill>
                  <a:schemeClr val="tx1"/>
                </a:solidFill>
              </a:rPr>
              <a:t> is </a:t>
            </a:r>
            <a:r>
              <a:rPr lang="fi-FI" sz="1100" dirty="0" err="1">
                <a:solidFill>
                  <a:schemeClr val="tx1"/>
                </a:solidFill>
              </a:rPr>
              <a:t>calculated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from</a:t>
            </a:r>
            <a:r>
              <a:rPr lang="fi-FI" sz="1100" dirty="0">
                <a:solidFill>
                  <a:schemeClr val="tx1"/>
                </a:solidFill>
              </a:rPr>
              <a:t> Stop - </a:t>
            </a:r>
            <a:r>
              <a:rPr lang="fi-FI" sz="1100" dirty="0" err="1">
                <a:solidFill>
                  <a:schemeClr val="tx1"/>
                </a:solidFill>
              </a:rPr>
              <a:t>Start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582630-A634-47C2-80DB-625FACB32509}"/>
              </a:ext>
            </a:extLst>
          </p:cNvPr>
          <p:cNvSpPr txBox="1"/>
          <p:nvPr/>
        </p:nvSpPr>
        <p:spPr>
          <a:xfrm>
            <a:off x="1339282" y="5831856"/>
            <a:ext cx="47567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 err="1"/>
              <a:t>Odoo</a:t>
            </a:r>
            <a:r>
              <a:rPr lang="fi-FI" sz="1200" dirty="0"/>
              <a:t> </a:t>
            </a:r>
            <a:r>
              <a:rPr lang="fi-FI" sz="1200" dirty="0" err="1"/>
              <a:t>has</a:t>
            </a:r>
            <a:r>
              <a:rPr lang="fi-FI" sz="1200" dirty="0"/>
              <a:t> </a:t>
            </a:r>
            <a:r>
              <a:rPr lang="fi-FI" sz="1200" dirty="0" err="1"/>
              <a:t>quite</a:t>
            </a:r>
            <a:r>
              <a:rPr lang="fi-FI" sz="1200" dirty="0"/>
              <a:t> </a:t>
            </a:r>
            <a:r>
              <a:rPr lang="fi-FI" sz="1200" dirty="0" err="1"/>
              <a:t>complicated</a:t>
            </a:r>
            <a:r>
              <a:rPr lang="fi-FI" sz="1200" dirty="0"/>
              <a:t> </a:t>
            </a:r>
            <a:r>
              <a:rPr lang="fi-FI" sz="1200" dirty="0" err="1"/>
              <a:t>working</a:t>
            </a:r>
            <a:r>
              <a:rPr lang="fi-FI" sz="1200" dirty="0"/>
              <a:t> </a:t>
            </a:r>
            <a:r>
              <a:rPr lang="fi-FI" sz="1200" dirty="0" err="1"/>
              <a:t>calendar</a:t>
            </a:r>
            <a:r>
              <a:rPr lang="fi-FI" sz="1200" dirty="0"/>
              <a:t> for </a:t>
            </a:r>
            <a:r>
              <a:rPr lang="fi-FI" sz="1200" dirty="0" err="1"/>
              <a:t>users</a:t>
            </a:r>
            <a:r>
              <a:rPr lang="fi-FI" sz="1200" dirty="0"/>
              <a:t> (</a:t>
            </a:r>
            <a:r>
              <a:rPr lang="fi-FI" sz="1200" dirty="0" err="1"/>
              <a:t>morning</a:t>
            </a:r>
            <a:r>
              <a:rPr lang="fi-FI" sz="1200" dirty="0"/>
              <a:t> </a:t>
            </a:r>
            <a:r>
              <a:rPr lang="fi-FI" sz="1200" dirty="0" err="1"/>
              <a:t>working</a:t>
            </a:r>
            <a:r>
              <a:rPr lang="fi-FI" sz="1200" dirty="0"/>
              <a:t> </a:t>
            </a:r>
            <a:r>
              <a:rPr lang="fi-FI" sz="1200" dirty="0" err="1"/>
              <a:t>hours</a:t>
            </a:r>
            <a:r>
              <a:rPr lang="fi-FI" sz="1200" dirty="0"/>
              <a:t>, </a:t>
            </a:r>
            <a:r>
              <a:rPr lang="fi-FI" sz="1200" dirty="0" err="1"/>
              <a:t>afternoon</a:t>
            </a:r>
            <a:r>
              <a:rPr lang="fi-FI" sz="1200" dirty="0"/>
              <a:t> </a:t>
            </a:r>
            <a:r>
              <a:rPr lang="fi-FI" sz="1200" dirty="0" err="1"/>
              <a:t>working</a:t>
            </a:r>
            <a:r>
              <a:rPr lang="fi-FI" sz="1200" dirty="0"/>
              <a:t> </a:t>
            </a:r>
            <a:r>
              <a:rPr lang="fi-FI" sz="1200" dirty="0" err="1"/>
              <a:t>hours</a:t>
            </a:r>
            <a:r>
              <a:rPr lang="fi-FI" sz="1200" dirty="0"/>
              <a:t>, </a:t>
            </a:r>
            <a:r>
              <a:rPr lang="fi-FI" sz="1200" dirty="0" err="1"/>
              <a:t>different</a:t>
            </a:r>
            <a:r>
              <a:rPr lang="fi-FI" sz="1200" dirty="0"/>
              <a:t> </a:t>
            </a:r>
            <a:r>
              <a:rPr lang="fi-FI" sz="1200" dirty="0" err="1"/>
              <a:t>odd</a:t>
            </a:r>
            <a:r>
              <a:rPr lang="fi-FI" sz="1200" dirty="0"/>
              <a:t> </a:t>
            </a:r>
            <a:r>
              <a:rPr lang="fi-FI" sz="1200" dirty="0" err="1"/>
              <a:t>weeks</a:t>
            </a:r>
            <a:r>
              <a:rPr lang="fi-FI" sz="1200" dirty="0"/>
              <a:t> etc.) </a:t>
            </a:r>
            <a:r>
              <a:rPr lang="fi-FI" sz="1200" dirty="0" err="1"/>
              <a:t>but</a:t>
            </a:r>
            <a:r>
              <a:rPr lang="fi-FI" sz="1200" dirty="0"/>
              <a:t> </a:t>
            </a:r>
            <a:r>
              <a:rPr lang="fi-FI" sz="1200" dirty="0" err="1"/>
              <a:t>rocker</a:t>
            </a:r>
            <a:r>
              <a:rPr lang="fi-FI" sz="1200" dirty="0"/>
              <a:t> </a:t>
            </a:r>
            <a:r>
              <a:rPr lang="fi-FI" sz="1200" dirty="0" err="1"/>
              <a:t>uses</a:t>
            </a:r>
            <a:r>
              <a:rPr lang="fi-FI" sz="1200" dirty="0"/>
              <a:t> </a:t>
            </a:r>
            <a:r>
              <a:rPr lang="fi-FI" sz="1200" dirty="0" err="1"/>
              <a:t>this</a:t>
            </a:r>
            <a:r>
              <a:rPr lang="fi-FI" sz="1200" dirty="0"/>
              <a:t> </a:t>
            </a:r>
            <a:r>
              <a:rPr lang="fi-FI" sz="1200" dirty="0" err="1"/>
              <a:t>simplified</a:t>
            </a:r>
            <a:r>
              <a:rPr lang="fi-FI" sz="1200" dirty="0"/>
              <a:t> </a:t>
            </a:r>
            <a:r>
              <a:rPr lang="fi-FI" sz="1200" dirty="0">
                <a:sym typeface="Wingdings" panose="05000000000000000000" pitchFamily="2" charset="2"/>
              </a:rPr>
              <a:t></a:t>
            </a:r>
            <a:endParaRPr lang="fi-FI" sz="1200" dirty="0"/>
          </a:p>
        </p:txBody>
      </p:sp>
    </p:spTree>
    <p:extLst>
      <p:ext uri="{BB962C8B-B14F-4D97-AF65-F5344CB8AC3E}">
        <p14:creationId xmlns:p14="http://schemas.microsoft.com/office/powerpoint/2010/main" val="678347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FFB518-86F7-4918-8CCB-2C81E5088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753" y="1337310"/>
            <a:ext cx="9046148" cy="44160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4E6A8E-FB4C-4A21-9C0E-92A67E1AA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9848" y="2859251"/>
            <a:ext cx="6041658" cy="29726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/>
              <a:t>User </a:t>
            </a:r>
            <a:r>
              <a:rPr lang="fi-FI" dirty="0" err="1"/>
              <a:t>defaults</a:t>
            </a:r>
            <a:endParaRPr lang="en-US" dirty="0"/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C0FC978A-94F4-4865-B7BA-2F6B9C37E643}"/>
              </a:ext>
            </a:extLst>
          </p:cNvPr>
          <p:cNvSpPr/>
          <p:nvPr/>
        </p:nvSpPr>
        <p:spPr>
          <a:xfrm flipH="1">
            <a:off x="786984" y="2743200"/>
            <a:ext cx="1436154" cy="417195"/>
          </a:xfrm>
          <a:prstGeom prst="borderCallout1">
            <a:avLst>
              <a:gd name="adj1" fmla="val -15702"/>
              <a:gd name="adj2" fmla="val 53878"/>
              <a:gd name="adj3" fmla="val -84177"/>
              <a:gd name="adj4" fmla="val 907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User defaults</a:t>
            </a:r>
          </a:p>
        </p:txBody>
      </p:sp>
      <p:sp>
        <p:nvSpPr>
          <p:cNvPr id="13" name="Callout: Line 12">
            <a:extLst>
              <a:ext uri="{FF2B5EF4-FFF2-40B4-BE49-F238E27FC236}">
                <a16:creationId xmlns:a16="http://schemas.microsoft.com/office/drawing/2014/main" id="{B866810F-90D7-4D0C-ADB1-28713DC12566}"/>
              </a:ext>
            </a:extLst>
          </p:cNvPr>
          <p:cNvSpPr/>
          <p:nvPr/>
        </p:nvSpPr>
        <p:spPr>
          <a:xfrm flipH="1">
            <a:off x="9006388" y="4349400"/>
            <a:ext cx="1787126" cy="1217295"/>
          </a:xfrm>
          <a:prstGeom prst="borderCallout1">
            <a:avLst>
              <a:gd name="adj1" fmla="val -4631"/>
              <a:gd name="adj2" fmla="val 107102"/>
              <a:gd name="adj3" fmla="val -9282"/>
              <a:gd name="adj4" fmla="val 161474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Verify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your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timezone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before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updating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these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figures</a:t>
            </a:r>
            <a:r>
              <a:rPr lang="fi-FI" sz="1100" dirty="0">
                <a:solidFill>
                  <a:schemeClr val="tx1"/>
                </a:solidFill>
              </a:rPr>
              <a:t>. Times </a:t>
            </a:r>
            <a:r>
              <a:rPr lang="fi-FI" sz="1100" dirty="0" err="1">
                <a:solidFill>
                  <a:schemeClr val="tx1"/>
                </a:solidFill>
              </a:rPr>
              <a:t>are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stored</a:t>
            </a:r>
            <a:r>
              <a:rPr lang="fi-FI" sz="1100" dirty="0">
                <a:solidFill>
                  <a:schemeClr val="tx1"/>
                </a:solidFill>
              </a:rPr>
              <a:t> in UTC </a:t>
            </a:r>
            <a:r>
              <a:rPr lang="fi-FI" sz="1100" dirty="0" err="1">
                <a:solidFill>
                  <a:schemeClr val="tx1"/>
                </a:solidFill>
              </a:rPr>
              <a:t>but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shown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here</a:t>
            </a:r>
            <a:r>
              <a:rPr lang="fi-FI" sz="1100" dirty="0">
                <a:solidFill>
                  <a:schemeClr val="tx1"/>
                </a:solidFill>
              </a:rPr>
              <a:t> in </a:t>
            </a:r>
            <a:r>
              <a:rPr lang="fi-FI" sz="1100" dirty="0" err="1">
                <a:solidFill>
                  <a:schemeClr val="tx1"/>
                </a:solidFill>
              </a:rPr>
              <a:t>you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local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timezone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1" name="Callout: Line 10">
            <a:extLst>
              <a:ext uri="{FF2B5EF4-FFF2-40B4-BE49-F238E27FC236}">
                <a16:creationId xmlns:a16="http://schemas.microsoft.com/office/drawing/2014/main" id="{FA0FE381-4324-4351-A937-ECCE778A9F02}"/>
              </a:ext>
            </a:extLst>
          </p:cNvPr>
          <p:cNvSpPr/>
          <p:nvPr/>
        </p:nvSpPr>
        <p:spPr>
          <a:xfrm flipH="1">
            <a:off x="6446255" y="5281328"/>
            <a:ext cx="1787126" cy="1429555"/>
          </a:xfrm>
          <a:prstGeom prst="borderCallout1">
            <a:avLst>
              <a:gd name="adj1" fmla="val -7899"/>
              <a:gd name="adj2" fmla="val 60733"/>
              <a:gd name="adj3" fmla="val -34528"/>
              <a:gd name="adj4" fmla="val 78330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This</a:t>
            </a:r>
            <a:r>
              <a:rPr lang="fi-FI" sz="1100" dirty="0">
                <a:solidFill>
                  <a:schemeClr val="tx1"/>
                </a:solidFill>
              </a:rPr>
              <a:t> is </a:t>
            </a:r>
            <a:r>
              <a:rPr lang="fi-FI" sz="1100" dirty="0" err="1">
                <a:solidFill>
                  <a:schemeClr val="tx1"/>
                </a:solidFill>
              </a:rPr>
              <a:t>the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default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work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amount</a:t>
            </a:r>
            <a:r>
              <a:rPr lang="fi-FI" sz="1100" dirty="0">
                <a:solidFill>
                  <a:schemeClr val="tx1"/>
                </a:solidFill>
              </a:rPr>
              <a:t> to </a:t>
            </a:r>
            <a:r>
              <a:rPr lang="fi-FI" sz="1100" dirty="0" err="1">
                <a:solidFill>
                  <a:schemeClr val="tx1"/>
                </a:solidFill>
              </a:rPr>
              <a:t>be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reported</a:t>
            </a:r>
            <a:r>
              <a:rPr lang="fi-FI" sz="1100" dirty="0">
                <a:solidFill>
                  <a:schemeClr val="tx1"/>
                </a:solidFill>
              </a:rPr>
              <a:t>. </a:t>
            </a:r>
            <a:r>
              <a:rPr lang="fi-FI" sz="1100" dirty="0" err="1">
                <a:solidFill>
                  <a:schemeClr val="tx1"/>
                </a:solidFill>
              </a:rPr>
              <a:t>Duration</a:t>
            </a:r>
            <a:r>
              <a:rPr lang="fi-FI" sz="1100" dirty="0">
                <a:solidFill>
                  <a:schemeClr val="tx1"/>
                </a:solidFill>
              </a:rPr>
              <a:t> is </a:t>
            </a:r>
            <a:r>
              <a:rPr lang="fi-FI" sz="1100" dirty="0" err="1">
                <a:solidFill>
                  <a:schemeClr val="tx1"/>
                </a:solidFill>
              </a:rPr>
              <a:t>calculated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from</a:t>
            </a:r>
            <a:r>
              <a:rPr lang="fi-FI" sz="1100" dirty="0">
                <a:solidFill>
                  <a:schemeClr val="tx1"/>
                </a:solidFill>
              </a:rPr>
              <a:t> Stop - </a:t>
            </a:r>
            <a:r>
              <a:rPr lang="fi-FI" sz="1100" dirty="0" err="1">
                <a:solidFill>
                  <a:schemeClr val="tx1"/>
                </a:solidFill>
              </a:rPr>
              <a:t>Start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582630-A634-47C2-80DB-625FACB32509}"/>
              </a:ext>
            </a:extLst>
          </p:cNvPr>
          <p:cNvSpPr txBox="1"/>
          <p:nvPr/>
        </p:nvSpPr>
        <p:spPr>
          <a:xfrm>
            <a:off x="1339282" y="5831856"/>
            <a:ext cx="47567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 err="1"/>
              <a:t>Odoo</a:t>
            </a:r>
            <a:r>
              <a:rPr lang="fi-FI" sz="1200" dirty="0"/>
              <a:t> </a:t>
            </a:r>
            <a:r>
              <a:rPr lang="fi-FI" sz="1200" dirty="0" err="1"/>
              <a:t>has</a:t>
            </a:r>
            <a:r>
              <a:rPr lang="fi-FI" sz="1200" dirty="0"/>
              <a:t> </a:t>
            </a:r>
            <a:r>
              <a:rPr lang="fi-FI" sz="1200" dirty="0" err="1"/>
              <a:t>quite</a:t>
            </a:r>
            <a:r>
              <a:rPr lang="fi-FI" sz="1200" dirty="0"/>
              <a:t> </a:t>
            </a:r>
            <a:r>
              <a:rPr lang="fi-FI" sz="1200" dirty="0" err="1"/>
              <a:t>complicated</a:t>
            </a:r>
            <a:r>
              <a:rPr lang="fi-FI" sz="1200" dirty="0"/>
              <a:t> </a:t>
            </a:r>
            <a:r>
              <a:rPr lang="fi-FI" sz="1200" dirty="0" err="1"/>
              <a:t>working</a:t>
            </a:r>
            <a:r>
              <a:rPr lang="fi-FI" sz="1200" dirty="0"/>
              <a:t> </a:t>
            </a:r>
            <a:r>
              <a:rPr lang="fi-FI" sz="1200" dirty="0" err="1"/>
              <a:t>calendar</a:t>
            </a:r>
            <a:r>
              <a:rPr lang="fi-FI" sz="1200" dirty="0"/>
              <a:t> for </a:t>
            </a:r>
            <a:r>
              <a:rPr lang="fi-FI" sz="1200" dirty="0" err="1"/>
              <a:t>users</a:t>
            </a:r>
            <a:r>
              <a:rPr lang="fi-FI" sz="1200" dirty="0"/>
              <a:t> (</a:t>
            </a:r>
            <a:r>
              <a:rPr lang="fi-FI" sz="1200" dirty="0" err="1"/>
              <a:t>morning</a:t>
            </a:r>
            <a:r>
              <a:rPr lang="fi-FI" sz="1200" dirty="0"/>
              <a:t> </a:t>
            </a:r>
            <a:r>
              <a:rPr lang="fi-FI" sz="1200" dirty="0" err="1"/>
              <a:t>working</a:t>
            </a:r>
            <a:r>
              <a:rPr lang="fi-FI" sz="1200" dirty="0"/>
              <a:t> </a:t>
            </a:r>
            <a:r>
              <a:rPr lang="fi-FI" sz="1200" dirty="0" err="1"/>
              <a:t>hours</a:t>
            </a:r>
            <a:r>
              <a:rPr lang="fi-FI" sz="1200" dirty="0"/>
              <a:t>, </a:t>
            </a:r>
            <a:r>
              <a:rPr lang="fi-FI" sz="1200" dirty="0" err="1"/>
              <a:t>afternoon</a:t>
            </a:r>
            <a:r>
              <a:rPr lang="fi-FI" sz="1200" dirty="0"/>
              <a:t> </a:t>
            </a:r>
            <a:r>
              <a:rPr lang="fi-FI" sz="1200" dirty="0" err="1"/>
              <a:t>working</a:t>
            </a:r>
            <a:r>
              <a:rPr lang="fi-FI" sz="1200" dirty="0"/>
              <a:t> </a:t>
            </a:r>
            <a:r>
              <a:rPr lang="fi-FI" sz="1200" dirty="0" err="1"/>
              <a:t>hours</a:t>
            </a:r>
            <a:r>
              <a:rPr lang="fi-FI" sz="1200" dirty="0"/>
              <a:t>, </a:t>
            </a:r>
            <a:r>
              <a:rPr lang="fi-FI" sz="1200" dirty="0" err="1"/>
              <a:t>different</a:t>
            </a:r>
            <a:r>
              <a:rPr lang="fi-FI" sz="1200" dirty="0"/>
              <a:t> </a:t>
            </a:r>
            <a:r>
              <a:rPr lang="fi-FI" sz="1200" dirty="0" err="1"/>
              <a:t>odd</a:t>
            </a:r>
            <a:r>
              <a:rPr lang="fi-FI" sz="1200" dirty="0"/>
              <a:t> </a:t>
            </a:r>
            <a:r>
              <a:rPr lang="fi-FI" sz="1200" dirty="0" err="1"/>
              <a:t>weeks</a:t>
            </a:r>
            <a:r>
              <a:rPr lang="fi-FI" sz="1200" dirty="0"/>
              <a:t> etc.) </a:t>
            </a:r>
            <a:r>
              <a:rPr lang="fi-FI" sz="1200" dirty="0" err="1"/>
              <a:t>but</a:t>
            </a:r>
            <a:r>
              <a:rPr lang="fi-FI" sz="1200" dirty="0"/>
              <a:t> </a:t>
            </a:r>
            <a:r>
              <a:rPr lang="fi-FI" sz="1200" dirty="0" err="1"/>
              <a:t>rocker</a:t>
            </a:r>
            <a:r>
              <a:rPr lang="fi-FI" sz="1200" dirty="0"/>
              <a:t> </a:t>
            </a:r>
            <a:r>
              <a:rPr lang="fi-FI" sz="1200" dirty="0" err="1"/>
              <a:t>uses</a:t>
            </a:r>
            <a:r>
              <a:rPr lang="fi-FI" sz="1200" dirty="0"/>
              <a:t> </a:t>
            </a:r>
            <a:r>
              <a:rPr lang="fi-FI" sz="1200" dirty="0" err="1"/>
              <a:t>this</a:t>
            </a:r>
            <a:r>
              <a:rPr lang="fi-FI" sz="1200" dirty="0"/>
              <a:t> </a:t>
            </a:r>
            <a:r>
              <a:rPr lang="fi-FI" sz="1200" dirty="0" err="1"/>
              <a:t>simplified</a:t>
            </a:r>
            <a:r>
              <a:rPr lang="fi-FI" sz="1200" dirty="0"/>
              <a:t> </a:t>
            </a:r>
            <a:r>
              <a:rPr lang="fi-FI" sz="1200" dirty="0">
                <a:sym typeface="Wingdings" panose="05000000000000000000" pitchFamily="2" charset="2"/>
              </a:rPr>
              <a:t></a:t>
            </a:r>
            <a:endParaRPr lang="fi-FI" sz="1200" dirty="0"/>
          </a:p>
        </p:txBody>
      </p:sp>
      <p:sp>
        <p:nvSpPr>
          <p:cNvPr id="12" name="Callout: Line 11">
            <a:extLst>
              <a:ext uri="{FF2B5EF4-FFF2-40B4-BE49-F238E27FC236}">
                <a16:creationId xmlns:a16="http://schemas.microsoft.com/office/drawing/2014/main" id="{C31E8892-F681-45C7-B507-D9F4C723FC30}"/>
              </a:ext>
            </a:extLst>
          </p:cNvPr>
          <p:cNvSpPr/>
          <p:nvPr/>
        </p:nvSpPr>
        <p:spPr>
          <a:xfrm flipH="1">
            <a:off x="9301367" y="2237019"/>
            <a:ext cx="1787126" cy="1429555"/>
          </a:xfrm>
          <a:prstGeom prst="borderCallout1">
            <a:avLst>
              <a:gd name="adj1" fmla="val 57910"/>
              <a:gd name="adj2" fmla="val 108701"/>
              <a:gd name="adj3" fmla="val 137990"/>
              <a:gd name="adj4" fmla="val 227154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>
                <a:solidFill>
                  <a:schemeClr val="tx1"/>
                </a:solidFill>
              </a:rPr>
              <a:t>If </a:t>
            </a:r>
            <a:r>
              <a:rPr lang="fi-FI" sz="1100" dirty="0" err="1">
                <a:solidFill>
                  <a:schemeClr val="tx1"/>
                </a:solidFill>
              </a:rPr>
              <a:t>user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has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not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created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defaults</a:t>
            </a:r>
            <a:r>
              <a:rPr lang="fi-FI" sz="1100" dirty="0">
                <a:solidFill>
                  <a:schemeClr val="tx1"/>
                </a:solidFill>
              </a:rPr>
              <a:t> for </a:t>
            </a:r>
            <a:r>
              <a:rPr lang="fi-FI" sz="1100" dirty="0" err="1">
                <a:solidFill>
                  <a:schemeClr val="tx1"/>
                </a:solidFill>
              </a:rPr>
              <a:t>him</a:t>
            </a:r>
            <a:r>
              <a:rPr lang="fi-FI" sz="1100" dirty="0">
                <a:solidFill>
                  <a:schemeClr val="tx1"/>
                </a:solidFill>
              </a:rPr>
              <a:t>/</a:t>
            </a:r>
            <a:r>
              <a:rPr lang="fi-FI" sz="1100" dirty="0" err="1">
                <a:solidFill>
                  <a:schemeClr val="tx1"/>
                </a:solidFill>
              </a:rPr>
              <a:t>her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self</a:t>
            </a:r>
            <a:r>
              <a:rPr lang="fi-FI" sz="1100" dirty="0">
                <a:solidFill>
                  <a:schemeClr val="tx1"/>
                </a:solidFill>
              </a:rPr>
              <a:t>, </a:t>
            </a:r>
            <a:r>
              <a:rPr lang="fi-FI" sz="1100" dirty="0" err="1">
                <a:solidFill>
                  <a:schemeClr val="tx1"/>
                </a:solidFill>
              </a:rPr>
              <a:t>then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company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defaults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are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used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152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D0CEFAC-2154-435A-8B98-AAF78311C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251" y="1676778"/>
            <a:ext cx="9227497" cy="20208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014F4A-EFDE-417A-B7AB-F29EB2E63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9967" y="3570365"/>
            <a:ext cx="9286875" cy="13450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/>
              <a:t>Project </a:t>
            </a:r>
            <a:r>
              <a:rPr lang="fi-FI" dirty="0" err="1"/>
              <a:t>types</a:t>
            </a:r>
            <a:r>
              <a:rPr lang="fi-FI" dirty="0"/>
              <a:t> &amp; </a:t>
            </a:r>
            <a:r>
              <a:rPr lang="fi-FI" dirty="0" err="1"/>
              <a:t>visibility</a:t>
            </a:r>
            <a:endParaRPr lang="en-US" dirty="0"/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C0FC978A-94F4-4865-B7BA-2F6B9C37E643}"/>
              </a:ext>
            </a:extLst>
          </p:cNvPr>
          <p:cNvSpPr/>
          <p:nvPr/>
        </p:nvSpPr>
        <p:spPr>
          <a:xfrm flipH="1">
            <a:off x="9319478" y="5181222"/>
            <a:ext cx="1827363" cy="1471038"/>
          </a:xfrm>
          <a:prstGeom prst="borderCallout1">
            <a:avLst>
              <a:gd name="adj1" fmla="val -6737"/>
              <a:gd name="adj2" fmla="val 76492"/>
              <a:gd name="adj3" fmla="val -50349"/>
              <a:gd name="adj4" fmla="val 161895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Project visibility to users. You can change here but if you need special access to selected users, change it in Project views</a:t>
            </a:r>
          </a:p>
        </p:txBody>
      </p:sp>
      <p:sp>
        <p:nvSpPr>
          <p:cNvPr id="13" name="Callout: Line 12">
            <a:extLst>
              <a:ext uri="{FF2B5EF4-FFF2-40B4-BE49-F238E27FC236}">
                <a16:creationId xmlns:a16="http://schemas.microsoft.com/office/drawing/2014/main" id="{B866810F-90D7-4D0C-ADB1-28713DC12566}"/>
              </a:ext>
            </a:extLst>
          </p:cNvPr>
          <p:cNvSpPr/>
          <p:nvPr/>
        </p:nvSpPr>
        <p:spPr>
          <a:xfrm flipH="1">
            <a:off x="6193154" y="4897435"/>
            <a:ext cx="1787126" cy="855907"/>
          </a:xfrm>
          <a:prstGeom prst="borderCallout1">
            <a:avLst>
              <a:gd name="adj1" fmla="val -4631"/>
              <a:gd name="adj2" fmla="val 107102"/>
              <a:gd name="adj3" fmla="val -59047"/>
              <a:gd name="adj4" fmla="val 162432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>
                <a:solidFill>
                  <a:schemeClr val="tx1"/>
                </a:solidFill>
              </a:rPr>
              <a:t>Select </a:t>
            </a:r>
            <a:r>
              <a:rPr lang="fi-FI" sz="1100" dirty="0" err="1">
                <a:solidFill>
                  <a:schemeClr val="tx1"/>
                </a:solidFill>
              </a:rPr>
              <a:t>Timesheets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if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you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allow</a:t>
            </a:r>
            <a:r>
              <a:rPr lang="fi-FI" sz="1100" dirty="0">
                <a:solidFill>
                  <a:schemeClr val="tx1"/>
                </a:solidFill>
              </a:rPr>
              <a:t> to </a:t>
            </a:r>
            <a:r>
              <a:rPr lang="fi-FI" sz="1100" dirty="0" err="1">
                <a:solidFill>
                  <a:schemeClr val="tx1"/>
                </a:solidFill>
              </a:rPr>
              <a:t>report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work</a:t>
            </a:r>
            <a:r>
              <a:rPr lang="fi-FI" sz="1100" dirty="0">
                <a:solidFill>
                  <a:schemeClr val="tx1"/>
                </a:solidFill>
              </a:rPr>
              <a:t> for </a:t>
            </a:r>
            <a:r>
              <a:rPr lang="fi-FI" sz="1100" dirty="0" err="1">
                <a:solidFill>
                  <a:schemeClr val="tx1"/>
                </a:solidFill>
              </a:rPr>
              <a:t>the</a:t>
            </a:r>
            <a:r>
              <a:rPr lang="fi-FI" sz="1100" dirty="0">
                <a:solidFill>
                  <a:schemeClr val="tx1"/>
                </a:solidFill>
              </a:rPr>
              <a:t> Project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1" name="Callout: Line 10">
            <a:extLst>
              <a:ext uri="{FF2B5EF4-FFF2-40B4-BE49-F238E27FC236}">
                <a16:creationId xmlns:a16="http://schemas.microsoft.com/office/drawing/2014/main" id="{FA0FE381-4324-4351-A937-ECCE778A9F02}"/>
              </a:ext>
            </a:extLst>
          </p:cNvPr>
          <p:cNvSpPr/>
          <p:nvPr/>
        </p:nvSpPr>
        <p:spPr>
          <a:xfrm flipH="1">
            <a:off x="2525765" y="5228045"/>
            <a:ext cx="1787126" cy="582262"/>
          </a:xfrm>
          <a:prstGeom prst="borderCallout1">
            <a:avLst>
              <a:gd name="adj1" fmla="val -7899"/>
              <a:gd name="adj2" fmla="val 60733"/>
              <a:gd name="adj3" fmla="val -60047"/>
              <a:gd name="adj4" fmla="val 20129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These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are</a:t>
            </a:r>
            <a:r>
              <a:rPr lang="fi-FI" sz="1100" dirty="0">
                <a:solidFill>
                  <a:schemeClr val="tx1"/>
                </a:solidFill>
              </a:rPr>
              <a:t> for Project/</a:t>
            </a:r>
            <a:r>
              <a:rPr lang="fi-FI" sz="1100" dirty="0" err="1">
                <a:solidFill>
                  <a:schemeClr val="tx1"/>
                </a:solidFill>
              </a:rPr>
              <a:t>Task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filtering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7725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69B24B-741E-4F9E-AC69-5A886F5DE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384" y="1354820"/>
            <a:ext cx="9254665" cy="510415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4C3C74-ACCD-46B7-93A6-698D92ED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984" y="379813"/>
            <a:ext cx="8911687" cy="1280890"/>
          </a:xfrm>
        </p:spPr>
        <p:txBody>
          <a:bodyPr/>
          <a:lstStyle/>
          <a:p>
            <a:r>
              <a:rPr lang="fi-FI" dirty="0"/>
              <a:t>Project/</a:t>
            </a:r>
            <a:r>
              <a:rPr lang="fi-FI" dirty="0" err="1"/>
              <a:t>Task</a:t>
            </a:r>
            <a:r>
              <a:rPr lang="fi-FI" dirty="0"/>
              <a:t> </a:t>
            </a:r>
            <a:r>
              <a:rPr lang="fi-FI" dirty="0" err="1"/>
              <a:t>visibility</a:t>
            </a:r>
            <a:endParaRPr lang="en-US" dirty="0"/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C0FC978A-94F4-4865-B7BA-2F6B9C37E643}"/>
              </a:ext>
            </a:extLst>
          </p:cNvPr>
          <p:cNvSpPr/>
          <p:nvPr/>
        </p:nvSpPr>
        <p:spPr>
          <a:xfrm flipH="1">
            <a:off x="6986405" y="2958286"/>
            <a:ext cx="1827363" cy="908810"/>
          </a:xfrm>
          <a:prstGeom prst="borderCallout1">
            <a:avLst>
              <a:gd name="adj1" fmla="val 54527"/>
              <a:gd name="adj2" fmla="val 106083"/>
              <a:gd name="adj3" fmla="val 107213"/>
              <a:gd name="adj4" fmla="val 217673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Invited employees: Users following can see this</a:t>
            </a:r>
          </a:p>
        </p:txBody>
      </p:sp>
      <p:sp>
        <p:nvSpPr>
          <p:cNvPr id="11" name="Callout: Line 10">
            <a:extLst>
              <a:ext uri="{FF2B5EF4-FFF2-40B4-BE49-F238E27FC236}">
                <a16:creationId xmlns:a16="http://schemas.microsoft.com/office/drawing/2014/main" id="{FA0FE381-4324-4351-A937-ECCE778A9F02}"/>
              </a:ext>
            </a:extLst>
          </p:cNvPr>
          <p:cNvSpPr/>
          <p:nvPr/>
        </p:nvSpPr>
        <p:spPr>
          <a:xfrm flipH="1">
            <a:off x="3758723" y="5735954"/>
            <a:ext cx="1389010" cy="410169"/>
          </a:xfrm>
          <a:prstGeom prst="borderCallout1">
            <a:avLst>
              <a:gd name="adj1" fmla="val 31362"/>
              <a:gd name="adj2" fmla="val 107422"/>
              <a:gd name="adj3" fmla="val 12585"/>
              <a:gd name="adj4" fmla="val 130136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dirty="0" err="1">
                <a:solidFill>
                  <a:schemeClr val="tx1"/>
                </a:solidFill>
              </a:rPr>
              <a:t>Allow</a:t>
            </a:r>
            <a:r>
              <a:rPr lang="fi-FI" sz="1100" dirty="0">
                <a:solidFill>
                  <a:schemeClr val="tx1"/>
                </a:solidFill>
              </a:rPr>
              <a:t> </a:t>
            </a:r>
            <a:r>
              <a:rPr lang="fi-FI" sz="1100" dirty="0" err="1">
                <a:solidFill>
                  <a:schemeClr val="tx1"/>
                </a:solidFill>
              </a:rPr>
              <a:t>timesheets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2" name="Callout: Line 11">
            <a:extLst>
              <a:ext uri="{FF2B5EF4-FFF2-40B4-BE49-F238E27FC236}">
                <a16:creationId xmlns:a16="http://schemas.microsoft.com/office/drawing/2014/main" id="{878EFA6A-68FF-4092-BEC1-05192B74744A}"/>
              </a:ext>
            </a:extLst>
          </p:cNvPr>
          <p:cNvSpPr/>
          <p:nvPr/>
        </p:nvSpPr>
        <p:spPr>
          <a:xfrm flipH="1">
            <a:off x="6239384" y="5164680"/>
            <a:ext cx="1827363" cy="908810"/>
          </a:xfrm>
          <a:prstGeom prst="borderCallout1">
            <a:avLst>
              <a:gd name="adj1" fmla="val -12227"/>
              <a:gd name="adj2" fmla="val 80823"/>
              <a:gd name="adj3" fmla="val -101578"/>
              <a:gd name="adj4" fmla="val 186131"/>
            </a:avLst>
          </a:prstGeom>
          <a:solidFill>
            <a:srgbClr val="FFFF00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All employees: All users can see this project</a:t>
            </a:r>
          </a:p>
        </p:txBody>
      </p:sp>
    </p:spTree>
    <p:extLst>
      <p:ext uri="{BB962C8B-B14F-4D97-AF65-F5344CB8AC3E}">
        <p14:creationId xmlns:p14="http://schemas.microsoft.com/office/powerpoint/2010/main" val="88944083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470</Words>
  <Application>Microsoft Office PowerPoint</Application>
  <PresentationFormat>Widescreen</PresentationFormat>
  <Paragraphs>52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Wisp</vt:lpstr>
      <vt:lpstr>Rocker Timesheet</vt:lpstr>
      <vt:lpstr>Rocker Timesheet / Calendar view</vt:lpstr>
      <vt:lpstr>Rocker Timesheet / List view</vt:lpstr>
      <vt:lpstr>Add timesheet rows / report work done</vt:lpstr>
      <vt:lpstr>Add timesheet rows / report work done</vt:lpstr>
      <vt:lpstr>Company defaults</vt:lpstr>
      <vt:lpstr>User defaults</vt:lpstr>
      <vt:lpstr>Project types &amp; visibility</vt:lpstr>
      <vt:lpstr>Project/Task visibility</vt:lpstr>
      <vt:lpstr>Project/Task visibility</vt:lpstr>
      <vt:lpstr>Project/Task visibility</vt:lpstr>
      <vt:lpstr>Hr_timesheet</vt:lpstr>
      <vt:lpstr>Remember to Click Donate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Rocker Reporting</dc:title>
  <dc:creator>Antti Kärki</dc:creator>
  <cp:lastModifiedBy>Antti Kärki</cp:lastModifiedBy>
  <cp:revision>42</cp:revision>
  <dcterms:created xsi:type="dcterms:W3CDTF">2020-01-28T08:52:24Z</dcterms:created>
  <dcterms:modified xsi:type="dcterms:W3CDTF">2021-10-21T08:10:33Z</dcterms:modified>
</cp:coreProperties>
</file>